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7"/>
  </p:notesMasterIdLst>
  <p:sldIdLst>
    <p:sldId id="482" r:id="rId2"/>
    <p:sldId id="570" r:id="rId3"/>
    <p:sldId id="566" r:id="rId4"/>
    <p:sldId id="571" r:id="rId5"/>
    <p:sldId id="539" r:id="rId6"/>
    <p:sldId id="540" r:id="rId7"/>
    <p:sldId id="568" r:id="rId8"/>
    <p:sldId id="567" r:id="rId9"/>
    <p:sldId id="547" r:id="rId10"/>
    <p:sldId id="569" r:id="rId11"/>
    <p:sldId id="573" r:id="rId12"/>
    <p:sldId id="574" r:id="rId13"/>
    <p:sldId id="576" r:id="rId14"/>
    <p:sldId id="577" r:id="rId15"/>
    <p:sldId id="575" r:id="rId16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8E47"/>
    <a:srgbClr val="F3D2AD"/>
    <a:srgbClr val="8BB434"/>
    <a:srgbClr val="2FB50F"/>
    <a:srgbClr val="D3D3D3"/>
    <a:srgbClr val="7F8187"/>
    <a:srgbClr val="FEFEFE"/>
    <a:srgbClr val="83AD56"/>
    <a:srgbClr val="4DA46F"/>
    <a:srgbClr val="948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0" autoAdjust="0"/>
    <p:restoredTop sz="80207" autoAdjust="0"/>
  </p:normalViewPr>
  <p:slideViewPr>
    <p:cSldViewPr snapToGrid="0">
      <p:cViewPr varScale="1">
        <p:scale>
          <a:sx n="90" d="100"/>
          <a:sy n="90" d="100"/>
        </p:scale>
        <p:origin x="12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8056"/>
          </a:xfrm>
          <a:prstGeom prst="rect">
            <a:avLst/>
          </a:prstGeom>
        </p:spPr>
        <p:txBody>
          <a:bodyPr vert="horz" lIns="91127" tIns="45563" rIns="91127" bIns="455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98056"/>
          </a:xfrm>
          <a:prstGeom prst="rect">
            <a:avLst/>
          </a:prstGeom>
        </p:spPr>
        <p:txBody>
          <a:bodyPr vert="horz" lIns="91127" tIns="45563" rIns="91127" bIns="45563" rtlCol="0"/>
          <a:lstStyle>
            <a:lvl1pPr algn="r">
              <a:defRPr sz="1200"/>
            </a:lvl1pPr>
          </a:lstStyle>
          <a:p>
            <a:fld id="{431516E2-100F-43E0-9BA8-98FE3063C7BD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7" tIns="45563" rIns="91127" bIns="455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77196"/>
            <a:ext cx="5486400" cy="3908614"/>
          </a:xfrm>
          <a:prstGeom prst="rect">
            <a:avLst/>
          </a:prstGeom>
        </p:spPr>
        <p:txBody>
          <a:bodyPr vert="horz" lIns="91127" tIns="45563" rIns="91127" bIns="4556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71800" cy="498055"/>
          </a:xfrm>
          <a:prstGeom prst="rect">
            <a:avLst/>
          </a:prstGeom>
        </p:spPr>
        <p:txBody>
          <a:bodyPr vert="horz" lIns="91127" tIns="45563" rIns="91127" bIns="455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5" y="9428584"/>
            <a:ext cx="2971800" cy="498055"/>
          </a:xfrm>
          <a:prstGeom prst="rect">
            <a:avLst/>
          </a:prstGeom>
        </p:spPr>
        <p:txBody>
          <a:bodyPr vert="horz" lIns="91127" tIns="45563" rIns="91127" bIns="45563" rtlCol="0" anchor="b"/>
          <a:lstStyle>
            <a:lvl1pPr algn="r">
              <a:defRPr sz="1200"/>
            </a:lvl1pPr>
          </a:lstStyle>
          <a:p>
            <a:fld id="{9942E533-8B4F-4249-953A-BAF1624B7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98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2E533-8B4F-4249-953A-BAF1624B7CB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7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2E533-8B4F-4249-953A-BAF1624B7CB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4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66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14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76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2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09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04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4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6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21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7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6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15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0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7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72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799957-ED90-4D9B-B32E-12C7C922B823}" type="datetimeFigureOut">
              <a:rPr lang="ru-RU" smtClean="0"/>
              <a:pPr/>
              <a:t>20.12.2020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85DF9A-F7D8-47C9-88E1-A3E04AC24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029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1" y="192031"/>
            <a:ext cx="559761" cy="7456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7360" y="812800"/>
            <a:ext cx="828645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Итоги работы отдела по формированию Архивного фонда Республики Татарстан</a:t>
            </a:r>
          </a:p>
          <a:p>
            <a:pPr algn="ctr"/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</a:t>
            </a:r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 2020 </a:t>
            </a:r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год </a:t>
            </a:r>
            <a:endParaRPr lang="ru-RU" sz="4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8320" y="5120641"/>
            <a:ext cx="6207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Капралова</a:t>
            </a:r>
            <a:r>
              <a:rPr lang="ru-RU" dirty="0" smtClean="0"/>
              <a:t> Наталья Юрьевна – начальник отдела </a:t>
            </a:r>
            <a:r>
              <a:rPr lang="ru-RU" dirty="0"/>
              <a:t>по формированию Архивного фонда </a:t>
            </a:r>
            <a:r>
              <a:rPr lang="ru-RU"/>
              <a:t>Республики </a:t>
            </a:r>
            <a:r>
              <a:rPr lang="ru-RU" smtClean="0"/>
              <a:t>Татарстан</a:t>
            </a:r>
            <a:endParaRPr lang="ru-RU" dirty="0"/>
          </a:p>
          <a:p>
            <a:r>
              <a:rPr lang="ru-RU" dirty="0"/>
              <a:t>ГБУ «Государственный архив Республики Татарстан» </a:t>
            </a:r>
          </a:p>
        </p:txBody>
      </p:sp>
    </p:spTree>
    <p:extLst>
      <p:ext uri="{BB962C8B-B14F-4D97-AF65-F5344CB8AC3E}">
        <p14:creationId xmlns:p14="http://schemas.microsoft.com/office/powerpoint/2010/main" val="7412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640" y="520995"/>
            <a:ext cx="10281920" cy="5061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Семинары-совещания по архивному делу для организаций сферы образования, сельских поселений и сельскохозяйственных предприятий муниципальных районов Республики Татарстан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80587"/>
            <a:ext cx="704931" cy="946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7767" y="2724554"/>
            <a:ext cx="3097036" cy="4133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7200" y="1811912"/>
            <a:ext cx="4466990" cy="2675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761" y="1811912"/>
            <a:ext cx="4017934" cy="26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0720" y="335281"/>
            <a:ext cx="9552303" cy="9618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отдела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221664" y="1424763"/>
            <a:ext cx="8654903" cy="459326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передаче документов и материалов по подготовке и празднованию 100-летия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ТАССР;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передачи документов от органов исполнительной власти Республики Татарстан в «Центр первичной обработки документов» ГБУ «Государственный архив Республики Татарстан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для ликвидируемых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ru-RU" sz="2200" dirty="0" smtClean="0"/>
              <a:t>.</a:t>
            </a:r>
            <a:endParaRPr lang="ru-RU" sz="2200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3" y="192053"/>
            <a:ext cx="7071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640" y="520995"/>
            <a:ext cx="10281920" cy="86123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работников архивов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80587"/>
            <a:ext cx="704931" cy="946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99" y="2094613"/>
            <a:ext cx="4898206" cy="3264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60" y="2094613"/>
            <a:ext cx="4834589" cy="32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9312" y="97028"/>
            <a:ext cx="9833711" cy="232719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 подготовки и празднованию 100-летия образования Татарской АССР 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представлено Постоянным представительством Республики Татарстан  в Свердловской области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221664" y="1424763"/>
            <a:ext cx="8654903" cy="4593266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1" y="97029"/>
            <a:ext cx="707197" cy="944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72" y="1590718"/>
            <a:ext cx="4157832" cy="2889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053" y="3823894"/>
            <a:ext cx="3932261" cy="29629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756" y="1590718"/>
            <a:ext cx="2890447" cy="41085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6552" y="2609454"/>
            <a:ext cx="290194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2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9312" y="244548"/>
            <a:ext cx="9833711" cy="30728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и празднованию 100-летия образования Татарской АССР поступившие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«Государственный архив Республики Татарстан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Погашенный маркированный конверт посвященный 100-летию образования ТАТАРСКОЙ АССР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221664" y="1424763"/>
            <a:ext cx="8654903" cy="4593266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340" y="2018522"/>
            <a:ext cx="7809653" cy="4499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8" y="244548"/>
            <a:ext cx="7071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3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0720" y="335282"/>
            <a:ext cx="9552303" cy="7598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отдела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221664" y="1424763"/>
            <a:ext cx="8654903" cy="4593266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архивистов организаций источников комплектования ГБУ «Государственный архив Республики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обучающих семинаров «Архив от А до Я» для вновь принятых организаций источников комплектования (архивистов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лекций для структурных подразделений организаций источников комплектования «Порядок организации работы архива учреждения»</a:t>
            </a:r>
            <a:r>
              <a:rPr lang="ru-RU" sz="2200" dirty="0" smtClean="0"/>
              <a:t>.</a:t>
            </a:r>
            <a:endParaRPr lang="ru-RU" sz="2200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6" y="150192"/>
            <a:ext cx="7071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9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592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организаций-источников комплектования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«Государственный архив РТ»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4205" y="1929064"/>
            <a:ext cx="6754465" cy="394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75" y="168798"/>
            <a:ext cx="7071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06326"/>
            <a:ext cx="10018713" cy="110578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Организации-источников комплектования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«Государственный архив» на 21.12.2021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17629" y="1620281"/>
            <a:ext cx="7846828" cy="4557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76" y="186738"/>
            <a:ext cx="7071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3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119" y="137159"/>
            <a:ext cx="8370041" cy="16002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за 2020 год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упорядочению и приему документов на постоянное хранение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4642" y="1734879"/>
            <a:ext cx="10473070" cy="4013200"/>
          </a:xfrm>
        </p:spPr>
        <p:txBody>
          <a:bodyPr>
            <a:normAutofit lnSpcReduction="10000"/>
          </a:bodyPr>
          <a:lstStyle/>
          <a:p>
            <a:pPr algn="l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 ед.хр принято        30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604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ед.хр </a:t>
            </a:r>
          </a:p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перевыполнение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на 150 %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18 253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ед.хр упорядочено       21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963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</a:p>
          <a:p>
            <a:pPr algn="l"/>
            <a:r>
              <a:rPr lang="ru-RU" dirty="0"/>
              <a:t>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перевыполнение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НТД  600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ед.хр принято        2700 ед.хр</a:t>
            </a:r>
          </a:p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перевыполнение плана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76" y="223951"/>
            <a:ext cx="707197" cy="944962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5948916" y="2435945"/>
            <a:ext cx="531628" cy="264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2187" y="3423312"/>
            <a:ext cx="554784" cy="341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9951" y="4529470"/>
            <a:ext cx="643742" cy="3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3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0720" y="335281"/>
            <a:ext cx="9552303" cy="9618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принято 1896 ед. хр. постоянного хранения за 1957-2011 годы от следующих организаций: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370521" y="1486430"/>
            <a:ext cx="8559209" cy="4446537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200" dirty="0"/>
              <a:t>	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СПО «Средняя специальная музыкальная школа (колледж) при Казанской государственной консерватории имени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Н.Г.Жиганова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ГКУЗ Республиканского медицинского центра мобилизационных резервов «Резерв» Министерства здравоохранения Республики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АО «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НИИтурбокомпрессор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В.Б.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Шнеппа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Некоммерческая организация «Инвестиционно-венчурный фонд РТ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Казанский филиал ФГБОУ ВО «Российская академия правосудия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Межрайонная инспекция Федеральной налоговой службы №5 по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РТ;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Аппарат уполномоченного по правам человека РТ;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Управление федеральной службы по надзору в сфере связи, информационных технологий и массовых коммуникаций по РТ.</a:t>
            </a:r>
          </a:p>
          <a:p>
            <a:pPr algn="l"/>
            <a:endParaRPr lang="ru-RU" sz="2200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857" y="255850"/>
            <a:ext cx="70719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94056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 упорядочению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в организациях - должниках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736" y="138891"/>
            <a:ext cx="707197" cy="94496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299" y="2030819"/>
            <a:ext cx="5514122" cy="322166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72545" y="2030819"/>
            <a:ext cx="5514122" cy="32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640" y="520995"/>
            <a:ext cx="10281920" cy="5061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для новых организаций-источников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комплектования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«Государственный архив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Татарстан»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80587"/>
            <a:ext cx="704931" cy="946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320" y="2135664"/>
            <a:ext cx="4362365" cy="3425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889" y="2135664"/>
            <a:ext cx="5149671" cy="34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0720" y="335281"/>
            <a:ext cx="9552303" cy="9618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семинаров в организациях-источников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комплектования ГБУ «Государственный архив Республики Татарстан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221664" y="1424762"/>
            <a:ext cx="9048307" cy="4752753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молодежи Республики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Республики Татарстан по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закупкам;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ГАУЗ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клинический неврологический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центр;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«Обувная фабрика «Спартак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»»;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«Татарский академический государственный театр оперы и балета им.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М.Джалиля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«Татарский государственный театр драмы и комедии им.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К.Тинчурина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ГБУК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«Государственный музей изобразительных искусств Республики Татарстан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«Казанский колледж строительства, архитектуры и городского хозяйства» и др.</a:t>
            </a:r>
          </a:p>
          <a:p>
            <a:pPr algn="l"/>
            <a:endParaRPr lang="ru-RU" sz="2200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61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640" y="520995"/>
            <a:ext cx="10281920" cy="5061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методической помощи организациям-источникам комплектования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«Государственный архив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Татарстан»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80587"/>
            <a:ext cx="704931" cy="946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166" y="1597640"/>
            <a:ext cx="3231596" cy="4606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1869" y="1597639"/>
            <a:ext cx="3453638" cy="4606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1346" y="2481784"/>
            <a:ext cx="428585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15065</TotalTime>
  <Words>277</Words>
  <Application>Microsoft Office PowerPoint</Application>
  <PresentationFormat>Широкоэкранный</PresentationFormat>
  <Paragraphs>52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Times New Roman</vt:lpstr>
      <vt:lpstr>Wingdings</vt:lpstr>
      <vt:lpstr>Параллакс</vt:lpstr>
      <vt:lpstr>Презентация PowerPoint</vt:lpstr>
      <vt:lpstr>Количество организаций-источников комплектования  ГБУ «Государственный архив РТ»</vt:lpstr>
      <vt:lpstr> Организации-источников комплектования  ГБУ «Государственный архив» на 21.12.2021              </vt:lpstr>
      <vt:lpstr>  Итоги  за 2020 год  по упорядочению и приему документов на постоянное хранение</vt:lpstr>
      <vt:lpstr>Впервые принято 1896 ед. хр. постоянного хранения за 1957-2011 годы от следующих организаций:</vt:lpstr>
      <vt:lpstr> Динамика по упорядочению  документов в организациях - должниках              </vt:lpstr>
      <vt:lpstr>Семинары для новых организаций-источников комплектования  ГБУ «Государственный архив Республики Татарстан»</vt:lpstr>
      <vt:lpstr>Проведение семинаров в организациях-источников комплектования ГБУ «Государственный архив Республики Татарстан»</vt:lpstr>
      <vt:lpstr>Оказание методической помощи организациям-источникам комплектования  ГБУ «Государственный архив Республики Татарстан»</vt:lpstr>
      <vt:lpstr>Семинары-совещания по архивному делу для организаций сферы образования, сельских поселений и сельскохозяйственных предприятий муниципальных районов Республики Татарстан</vt:lpstr>
      <vt:lpstr>Методические разработки отдела</vt:lpstr>
      <vt:lpstr>Семинары для работников архивов  медицинских организаций</vt:lpstr>
      <vt:lpstr>   Материалы по подготовки и празднованию 100-летия образования Татарской АССР  представлено Постоянным представительством Республики Татарстан  в Свердловской области  </vt:lpstr>
      <vt:lpstr>   Материалы по подготовки и празднованию 100-летия образования Татарской АССР поступившие в ГБУ «Государственный архив Республики Татарстан» Погашенный маркированный конверт посвященный 100-летию образования ТАТАРСКОЙ АССР   </vt:lpstr>
      <vt:lpstr>План работы отдела на 2021 год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USER-313</dc:creator>
  <cp:lastModifiedBy>USER-16</cp:lastModifiedBy>
  <cp:revision>814</cp:revision>
  <cp:lastPrinted>2020-12-18T12:49:02Z</cp:lastPrinted>
  <dcterms:created xsi:type="dcterms:W3CDTF">2018-06-25T06:30:31Z</dcterms:created>
  <dcterms:modified xsi:type="dcterms:W3CDTF">2020-12-20T10:56:29Z</dcterms:modified>
</cp:coreProperties>
</file>